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66" r:id="rId6"/>
    <p:sldId id="262" r:id="rId7"/>
    <p:sldId id="263" r:id="rId8"/>
    <p:sldId id="267" r:id="rId9"/>
    <p:sldId id="264" r:id="rId10"/>
    <p:sldId id="268"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B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0" d="100"/>
          <a:sy n="80" d="100"/>
        </p:scale>
        <p:origin x="60"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87096" y="2306638"/>
            <a:ext cx="6937904" cy="1389592"/>
          </a:xfrm>
        </p:spPr>
        <p:txBody>
          <a:bodyPr>
            <a:normAutofit fontScale="90000"/>
          </a:bodyPr>
          <a:lstStyle/>
          <a:p>
            <a:pPr algn="ctr"/>
            <a:r>
              <a:rPr lang="en-IN" b="0" i="0" dirty="0">
                <a:solidFill>
                  <a:srgbClr val="E8EAED"/>
                </a:solidFill>
                <a:effectLst/>
                <a:latin typeface="Google Sans"/>
              </a:rPr>
              <a:t>Shannon–Fano coding</a:t>
            </a:r>
            <a:br>
              <a:rPr lang="en-IN" b="0" i="0" dirty="0">
                <a:solidFill>
                  <a:srgbClr val="E8EAED"/>
                </a:solidFill>
                <a:effectLst/>
                <a:latin typeface="Google Sans"/>
              </a:rPr>
            </a:br>
            <a:r>
              <a:rPr lang="en-US" sz="4800" b="0" i="0" u="none" strike="noStrike" baseline="0" dirty="0">
                <a:latin typeface="T3Font_3"/>
              </a:rPr>
              <a:t> Using Python</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IN" sz="1800" b="0" i="0" u="none" strike="noStrike" baseline="0" dirty="0">
                <a:latin typeface="T3Font_3"/>
              </a:rPr>
              <a:t>( Digital Communication Project )</a:t>
            </a:r>
          </a:p>
          <a:p>
            <a:pPr algn="ctr"/>
            <a:endParaRPr lang="en-US" dirty="0"/>
          </a:p>
        </p:txBody>
      </p:sp>
      <p:sp>
        <p:nvSpPr>
          <p:cNvPr id="6" name="TextBox 5">
            <a:extLst>
              <a:ext uri="{FF2B5EF4-FFF2-40B4-BE49-F238E27FC236}">
                <a16:creationId xmlns:a16="http://schemas.microsoft.com/office/drawing/2014/main" id="{407D8CC2-807B-03F6-AC51-A8F764ECD0B4}"/>
              </a:ext>
            </a:extLst>
          </p:cNvPr>
          <p:cNvSpPr txBox="1"/>
          <p:nvPr/>
        </p:nvSpPr>
        <p:spPr>
          <a:xfrm>
            <a:off x="7633817" y="5326502"/>
            <a:ext cx="4198289" cy="1200329"/>
          </a:xfrm>
          <a:prstGeom prst="rect">
            <a:avLst/>
          </a:prstGeom>
          <a:solidFill>
            <a:schemeClr val="bg1"/>
          </a:solidFill>
          <a:effectLst>
            <a:glow rad="228600">
              <a:schemeClr val="accent5">
                <a:satMod val="175000"/>
                <a:alpha val="40000"/>
              </a:schemeClr>
            </a:glow>
          </a:effectLst>
        </p:spPr>
        <p:txBody>
          <a:bodyPr wrap="square" rtlCol="0">
            <a:spAutoFit/>
          </a:bodyPr>
          <a:lstStyle/>
          <a:p>
            <a:r>
              <a:rPr lang="en-IN" dirty="0"/>
              <a:t>Group Members:</a:t>
            </a:r>
          </a:p>
          <a:p>
            <a:r>
              <a:rPr lang="en-IN" dirty="0"/>
              <a:t>Anshumat Dinesh (BT21ECE023)</a:t>
            </a:r>
          </a:p>
          <a:p>
            <a:r>
              <a:rPr lang="en-IN" dirty="0"/>
              <a:t>Hritik Kumar Gupta (BT21ECE049)</a:t>
            </a:r>
          </a:p>
          <a:p>
            <a:r>
              <a:rPr lang="en-IN" dirty="0"/>
              <a:t>Nisarg Jain (BT21ECE024)</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7678"/>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344209" y="644018"/>
            <a:ext cx="7180792" cy="848017"/>
          </a:xfrm>
          <a:noFill/>
        </p:spPr>
        <p:txBody>
          <a:bodyPr>
            <a:normAutofit/>
          </a:bodyPr>
          <a:lstStyle/>
          <a:p>
            <a:pPr algn="ctr"/>
            <a:r>
              <a:rPr lang="en-IN" b="1" i="0" cap="none" dirty="0">
                <a:solidFill>
                  <a:schemeClr val="bg1">
                    <a:lumMod val="95000"/>
                    <a:lumOff val="5000"/>
                  </a:schemeClr>
                </a:solidFill>
                <a:effectLst>
                  <a:outerShdw blurRad="38100" dist="38100" dir="2700000" algn="tl">
                    <a:srgbClr val="000000">
                      <a:alpha val="43137"/>
                    </a:srgbClr>
                  </a:outerShdw>
                </a:effectLst>
                <a:latin typeface="Goudy Old Style" panose="02020502050305020303" pitchFamily="18" charset="0"/>
              </a:rPr>
              <a:t>ACKNOWLEDGMENT</a:t>
            </a:r>
            <a:endParaRPr lang="en-US" cap="none" dirty="0">
              <a:solidFill>
                <a:schemeClr val="bg1">
                  <a:lumMod val="95000"/>
                  <a:lumOff val="5000"/>
                </a:schemeClr>
              </a:solidFill>
              <a:effectLst>
                <a:outerShdw blurRad="38100" dist="38100" dir="2700000" algn="tl">
                  <a:srgbClr val="000000">
                    <a:alpha val="43137"/>
                  </a:srgbClr>
                </a:outerShdw>
              </a:effectLst>
              <a:latin typeface="Goudy Old Style" panose="02020502050305020303" pitchFamily="18" charset="0"/>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1090083" y="1948070"/>
            <a:ext cx="10316634" cy="4492487"/>
          </a:xfrm>
          <a:solidFill>
            <a:schemeClr val="bg1"/>
          </a:solidFill>
          <a:effectLst>
            <a:glow rad="228600">
              <a:schemeClr val="accent5">
                <a:satMod val="175000"/>
                <a:alpha val="40000"/>
              </a:schemeClr>
            </a:glow>
          </a:effectLst>
        </p:spPr>
        <p:txBody>
          <a:bodyPr>
            <a:normAutofit fontScale="92500" lnSpcReduction="10000"/>
          </a:bodyPr>
          <a:lstStyle/>
          <a:p>
            <a:pPr algn="just"/>
            <a:r>
              <a:rPr lang="en-US" sz="2000" b="0" i="0" cap="none" dirty="0">
                <a:solidFill>
                  <a:srgbClr val="D1D5DB"/>
                </a:solidFill>
                <a:effectLst/>
                <a:latin typeface="Söhne"/>
              </a:rPr>
              <a:t>We would like to express our deepest gratitude to professor dr. Rashmi </a:t>
            </a:r>
            <a:r>
              <a:rPr lang="en-US" cap="none" dirty="0">
                <a:solidFill>
                  <a:srgbClr val="D1D5DB"/>
                </a:solidFill>
                <a:latin typeface="Söhne"/>
              </a:rPr>
              <a:t>P</a:t>
            </a:r>
            <a:r>
              <a:rPr lang="en-US" sz="2000" b="0" i="0" cap="none" dirty="0">
                <a:solidFill>
                  <a:srgbClr val="D1D5DB"/>
                </a:solidFill>
                <a:effectLst/>
                <a:latin typeface="Söhne"/>
              </a:rPr>
              <a:t>andhare for entrusting us with the digital communication project </a:t>
            </a:r>
            <a:r>
              <a:rPr lang="en-US" sz="2000" i="0" cap="none" dirty="0">
                <a:solidFill>
                  <a:srgbClr val="D1D5DB"/>
                </a:solidFill>
                <a:latin typeface="Söhne"/>
                <a:cs typeface="Aparajita" panose="01010601010101010101" pitchFamily="2"/>
              </a:rPr>
              <a:t>“</a:t>
            </a:r>
            <a:r>
              <a:rPr lang="en-US" b="1" i="0" cap="none" dirty="0">
                <a:solidFill>
                  <a:srgbClr val="D1D5DB"/>
                </a:solidFill>
                <a:latin typeface="Söhne"/>
                <a:cs typeface="Aparajita" panose="01010601010101010101" pitchFamily="2"/>
              </a:rPr>
              <a:t>S</a:t>
            </a:r>
            <a:r>
              <a:rPr lang="en-US" sz="2000" b="1" i="0" cap="none" dirty="0">
                <a:solidFill>
                  <a:srgbClr val="D1D5DB"/>
                </a:solidFill>
                <a:latin typeface="Söhne"/>
                <a:cs typeface="Aparajita" panose="01010601010101010101" pitchFamily="2"/>
              </a:rPr>
              <a:t>hannon–fano Coding using Python</a:t>
            </a:r>
            <a:r>
              <a:rPr lang="en-US" sz="2000" i="0" cap="none" dirty="0">
                <a:solidFill>
                  <a:srgbClr val="D1D5DB"/>
                </a:solidFill>
                <a:latin typeface="Söhne"/>
                <a:cs typeface="Aparajita" panose="01010601010101010101" pitchFamily="2"/>
              </a:rPr>
              <a:t>”. </a:t>
            </a:r>
            <a:r>
              <a:rPr lang="en-US" sz="2000" b="0" i="0" cap="none" dirty="0">
                <a:solidFill>
                  <a:srgbClr val="D1D5DB"/>
                </a:solidFill>
                <a:effectLst/>
                <a:latin typeface="Söhne"/>
              </a:rPr>
              <a:t>And for her unwavering guidance and support throughout its development.</a:t>
            </a:r>
          </a:p>
          <a:p>
            <a:pPr algn="just"/>
            <a:r>
              <a:rPr lang="en-US" sz="2000" b="0" i="0" cap="none" dirty="0">
                <a:solidFill>
                  <a:srgbClr val="D1D5DB"/>
                </a:solidFill>
                <a:effectLst/>
                <a:latin typeface="Söhne"/>
              </a:rPr>
              <a:t>Professor Dr. Rashmi </a:t>
            </a:r>
            <a:r>
              <a:rPr lang="en-US" cap="none" dirty="0">
                <a:solidFill>
                  <a:srgbClr val="D1D5DB"/>
                </a:solidFill>
                <a:latin typeface="Söhne"/>
              </a:rPr>
              <a:t>P</a:t>
            </a:r>
            <a:r>
              <a:rPr lang="en-US" sz="2000" b="0" i="0" cap="none" dirty="0">
                <a:solidFill>
                  <a:srgbClr val="D1D5DB"/>
                </a:solidFill>
                <a:effectLst/>
                <a:latin typeface="Söhne"/>
              </a:rPr>
              <a:t>andhare's expertise and insightful feedback were invaluable in shaping the project and ensuring its successful completion. Her dedication to our learning and her commitment to excellence served as a constant source of motivation.</a:t>
            </a:r>
          </a:p>
          <a:p>
            <a:pPr algn="just"/>
            <a:r>
              <a:rPr lang="en-US" sz="2000" b="0" i="0" cap="none" dirty="0">
                <a:solidFill>
                  <a:srgbClr val="D1D5DB"/>
                </a:solidFill>
                <a:effectLst/>
                <a:latin typeface="Söhne"/>
              </a:rPr>
              <a:t>We would also like to extend our appreciation to </a:t>
            </a:r>
            <a:r>
              <a:rPr lang="en-US" cap="none" dirty="0">
                <a:solidFill>
                  <a:srgbClr val="D1D5DB"/>
                </a:solidFill>
                <a:latin typeface="Söhne"/>
              </a:rPr>
              <a:t>A</a:t>
            </a:r>
            <a:r>
              <a:rPr lang="en-US" sz="2000" b="0" i="0" cap="none" dirty="0">
                <a:solidFill>
                  <a:srgbClr val="D1D5DB"/>
                </a:solidFill>
                <a:effectLst/>
                <a:latin typeface="Söhne"/>
              </a:rPr>
              <a:t>nshumat </a:t>
            </a:r>
            <a:r>
              <a:rPr lang="en-US" cap="none" dirty="0">
                <a:solidFill>
                  <a:srgbClr val="D1D5DB"/>
                </a:solidFill>
                <a:latin typeface="Söhne"/>
              </a:rPr>
              <a:t>D</a:t>
            </a:r>
            <a:r>
              <a:rPr lang="en-US" sz="2000" b="0" i="0" cap="none" dirty="0">
                <a:solidFill>
                  <a:srgbClr val="D1D5DB"/>
                </a:solidFill>
                <a:effectLst/>
                <a:latin typeface="Söhne"/>
              </a:rPr>
              <a:t>inesh</a:t>
            </a:r>
            <a:r>
              <a:rPr lang="en-US" cap="none" dirty="0">
                <a:solidFill>
                  <a:srgbClr val="D1D5DB"/>
                </a:solidFill>
                <a:latin typeface="Söhne"/>
              </a:rPr>
              <a:t>, H</a:t>
            </a:r>
            <a:r>
              <a:rPr lang="en-US" sz="2000" b="0" i="0" cap="none" dirty="0">
                <a:solidFill>
                  <a:srgbClr val="D1D5DB"/>
                </a:solidFill>
                <a:effectLst/>
                <a:latin typeface="Söhne"/>
              </a:rPr>
              <a:t>ritik Kr. </a:t>
            </a:r>
            <a:r>
              <a:rPr lang="en-US" cap="none" dirty="0">
                <a:solidFill>
                  <a:srgbClr val="D1D5DB"/>
                </a:solidFill>
                <a:latin typeface="Söhne"/>
              </a:rPr>
              <a:t>G</a:t>
            </a:r>
            <a:r>
              <a:rPr lang="en-US" sz="2000" b="0" i="0" cap="none" dirty="0">
                <a:solidFill>
                  <a:srgbClr val="D1D5DB"/>
                </a:solidFill>
                <a:effectLst/>
                <a:latin typeface="Söhne"/>
              </a:rPr>
              <a:t>upta and </a:t>
            </a:r>
            <a:r>
              <a:rPr lang="en-US" cap="none" dirty="0">
                <a:solidFill>
                  <a:srgbClr val="D1D5DB"/>
                </a:solidFill>
                <a:latin typeface="Söhne"/>
              </a:rPr>
              <a:t>N</a:t>
            </a:r>
            <a:r>
              <a:rPr lang="en-US" sz="2000" b="0" i="0" cap="none" dirty="0">
                <a:solidFill>
                  <a:srgbClr val="D1D5DB"/>
                </a:solidFill>
                <a:effectLst/>
                <a:latin typeface="Söhne"/>
              </a:rPr>
              <a:t>isarg </a:t>
            </a:r>
            <a:r>
              <a:rPr lang="en-US" sz="2000" b="0" i="0" cap="none" dirty="0" err="1">
                <a:solidFill>
                  <a:srgbClr val="D1D5DB"/>
                </a:solidFill>
                <a:effectLst/>
                <a:latin typeface="Söhne"/>
              </a:rPr>
              <a:t>jain</a:t>
            </a:r>
            <a:r>
              <a:rPr lang="en-US" sz="2000" b="0" i="0" cap="none" dirty="0">
                <a:solidFill>
                  <a:srgbClr val="D1D5DB"/>
                </a:solidFill>
                <a:effectLst/>
                <a:latin typeface="Söhne"/>
              </a:rPr>
              <a:t> for their hard work and collaborative efforts, which were instrumental in realizing the project's objectives.</a:t>
            </a:r>
          </a:p>
          <a:p>
            <a:pPr algn="just"/>
            <a:r>
              <a:rPr lang="en-US" sz="2000" b="0" i="0" cap="none" dirty="0">
                <a:solidFill>
                  <a:srgbClr val="D1D5DB"/>
                </a:solidFill>
                <a:effectLst/>
                <a:latin typeface="Söhne"/>
              </a:rPr>
              <a:t>Additionally, we acknowledge </a:t>
            </a:r>
            <a:r>
              <a:rPr lang="en-US" cap="none" dirty="0">
                <a:solidFill>
                  <a:srgbClr val="D1D5DB"/>
                </a:solidFill>
                <a:latin typeface="Söhne"/>
              </a:rPr>
              <a:t>IIIT</a:t>
            </a:r>
            <a:r>
              <a:rPr lang="en-US" sz="2000" b="0" i="0" cap="none" dirty="0">
                <a:solidFill>
                  <a:srgbClr val="D1D5DB"/>
                </a:solidFill>
                <a:effectLst/>
                <a:latin typeface="Söhne"/>
              </a:rPr>
              <a:t> </a:t>
            </a:r>
            <a:r>
              <a:rPr lang="en-US" cap="none" dirty="0">
                <a:solidFill>
                  <a:srgbClr val="D1D5DB"/>
                </a:solidFill>
                <a:latin typeface="Söhne"/>
              </a:rPr>
              <a:t>N</a:t>
            </a:r>
            <a:r>
              <a:rPr lang="en-US" sz="2000" b="0" i="0" cap="none" dirty="0">
                <a:solidFill>
                  <a:srgbClr val="D1D5DB"/>
                </a:solidFill>
                <a:effectLst/>
                <a:latin typeface="Söhne"/>
              </a:rPr>
              <a:t>agpur for providing us with the resources and environment necessary for the execution of this project.</a:t>
            </a:r>
          </a:p>
          <a:p>
            <a:pPr algn="just"/>
            <a:r>
              <a:rPr lang="en-US" sz="2000" b="0" i="0" cap="none" dirty="0">
                <a:solidFill>
                  <a:srgbClr val="D1D5DB"/>
                </a:solidFill>
                <a:effectLst/>
                <a:latin typeface="Söhne"/>
              </a:rPr>
              <a:t>This project would not have been possible without the combined efforts of all those mentioned above. We are sincerely thankful for their contributions.</a:t>
            </a:r>
          </a:p>
          <a:p>
            <a:pPr algn="just"/>
            <a:endParaRPr lang="en-US" sz="2200" cap="none" dirty="0">
              <a:solidFill>
                <a:srgbClr val="D1D5DB"/>
              </a:solidFill>
              <a:latin typeface="Söhne"/>
              <a:cs typeface="Aparajita" panose="01010601010101010101" pitchFamily="2"/>
            </a:endParaRPr>
          </a:p>
          <a:p>
            <a:pPr algn="just"/>
            <a:endParaRPr lang="en-IN" sz="1800" i="0" u="none" strike="noStrike" baseline="0" dirty="0">
              <a:latin typeface="T3Font_3"/>
              <a:cs typeface="Aparajita" panose="01010601010101010101" pitchFamily="2"/>
            </a:endParaRPr>
          </a:p>
          <a:p>
            <a:pPr algn="just"/>
            <a:endParaRPr lang="en-US" dirty="0">
              <a:cs typeface="Aparajita" panose="01010601010101010101" pitchFamily="2"/>
            </a:endParaRPr>
          </a:p>
        </p:txBody>
      </p:sp>
    </p:spTree>
    <p:extLst>
      <p:ext uri="{BB962C8B-B14F-4D97-AF65-F5344CB8AC3E}">
        <p14:creationId xmlns:p14="http://schemas.microsoft.com/office/powerpoint/2010/main" val="33042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0" y="-19040"/>
            <a:ext cx="12191999"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65478" y="683482"/>
            <a:ext cx="4461042" cy="1249218"/>
          </a:xfrm>
        </p:spPr>
        <p:txBody>
          <a:bodyPr>
            <a:normAutofit/>
          </a:bodyPr>
          <a:lstStyle/>
          <a:p>
            <a:pPr algn="ctr"/>
            <a:r>
              <a:rPr lang="en-US" sz="4400" b="1" dirty="0">
                <a:solidFill>
                  <a:schemeClr val="bg1"/>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448426" y="2652713"/>
            <a:ext cx="5419271" cy="3292475"/>
          </a:xfrm>
          <a:solidFill>
            <a:schemeClr val="dk1"/>
          </a:solidFill>
          <a:ln>
            <a:noFill/>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a:normAutofit fontScale="92500"/>
          </a:bodyPr>
          <a:lstStyle/>
          <a:p>
            <a:pPr marL="0" indent="0" algn="ctr">
              <a:buNone/>
            </a:pPr>
            <a:r>
              <a:rPr lang="en-US" b="0" i="0" u="none" strike="noStrike" baseline="0" dirty="0">
                <a:latin typeface="T3Font_4"/>
              </a:rPr>
              <a:t>Implemented Shannon-Fano coding algorithm in Python for efficient data compression in digital communication systems. Demonstrated proficiency in information theory and coding techniques, enhancing data transmission efficiency </a:t>
            </a:r>
            <a:r>
              <a:rPr lang="en-IN" b="0" i="0" u="none" strike="noStrike" baseline="0" dirty="0">
                <a:latin typeface="T3Font_4"/>
              </a:rPr>
              <a:t>for digital communication applications.</a:t>
            </a:r>
          </a:p>
          <a:p>
            <a:pPr marL="0" indent="0" algn="l">
              <a:buNone/>
            </a:pPr>
            <a:endParaRPr lang="en-IN" sz="1800" dirty="0">
              <a:latin typeface="T3Font_4"/>
            </a:endParaRPr>
          </a:p>
        </p:txBody>
      </p:sp>
      <p:pic>
        <p:nvPicPr>
          <p:cNvPr id="6" name="Picture 5">
            <a:extLst>
              <a:ext uri="{FF2B5EF4-FFF2-40B4-BE49-F238E27FC236}">
                <a16:creationId xmlns:a16="http://schemas.microsoft.com/office/drawing/2014/main" id="{5A4D9C3E-FC3E-4F41-AD62-82DA45FDEC97}"/>
              </a:ext>
            </a:extLst>
          </p:cNvPr>
          <p:cNvPicPr>
            <a:picLocks noChangeAspect="1"/>
          </p:cNvPicPr>
          <p:nvPr/>
        </p:nvPicPr>
        <p:blipFill>
          <a:blip r:embed="rId5"/>
          <a:stretch>
            <a:fillRect/>
          </a:stretch>
        </p:blipFill>
        <p:spPr>
          <a:xfrm>
            <a:off x="1850229" y="3092801"/>
            <a:ext cx="4152901" cy="23408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1470509" y="572311"/>
            <a:ext cx="9247366" cy="1280160"/>
          </a:xfrm>
        </p:spPr>
        <p:txBody>
          <a:bodyPr>
            <a:normAutofit fontScale="90000"/>
          </a:bodyPr>
          <a:lstStyle/>
          <a:p>
            <a:pPr algn="ctr"/>
            <a:r>
              <a:rPr lang="en-IN" b="0" i="0" dirty="0">
                <a:solidFill>
                  <a:schemeClr val="bg1"/>
                </a:solidFill>
                <a:effectLst/>
                <a:latin typeface="Google Sans"/>
              </a:rPr>
              <a:t>Shannon–Fano coding</a:t>
            </a:r>
            <a:br>
              <a:rPr lang="en-IN" b="0" i="0" dirty="0">
                <a:solidFill>
                  <a:schemeClr val="bg1"/>
                </a:solidFill>
                <a:effectLst/>
                <a:latin typeface="Google Sans"/>
              </a:rPr>
            </a:br>
            <a:r>
              <a:rPr lang="en-US" sz="4800" b="0" i="0" u="none" strike="noStrike" baseline="0" dirty="0">
                <a:solidFill>
                  <a:schemeClr val="bg1"/>
                </a:solidFill>
                <a:latin typeface="T3Font_3"/>
              </a:rPr>
              <a:t> Using Python</a:t>
            </a:r>
            <a:endParaRPr lang="en-US" dirty="0">
              <a:solidFill>
                <a:schemeClr val="bg1"/>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242269" y="2275780"/>
            <a:ext cx="7983108" cy="4158910"/>
          </a:xfrm>
          <a:solidFill>
            <a:schemeClr val="dk1"/>
          </a:solidFill>
          <a:ln>
            <a:noFill/>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L="342900" indent="-342900">
              <a:buFont typeface="Wingdings" panose="05000000000000000000" pitchFamily="2" charset="2"/>
              <a:buChar char="Ø"/>
            </a:pPr>
            <a:r>
              <a:rPr lang="en-US" sz="2400" dirty="0">
                <a:solidFill>
                  <a:schemeClr val="tx1"/>
                </a:solidFill>
              </a:rPr>
              <a:t>Initialization: </a:t>
            </a:r>
            <a:r>
              <a:rPr lang="en-US" sz="2400" cap="none" dirty="0">
                <a:solidFill>
                  <a:schemeClr val="tx1"/>
                </a:solidFill>
              </a:rPr>
              <a:t>The program takes a text file as input and reads its content. It then constructs a frequency map of characters in the input text.</a:t>
            </a:r>
          </a:p>
          <a:p>
            <a:pPr marL="342900" indent="-342900">
              <a:buFont typeface="Wingdings" panose="05000000000000000000" pitchFamily="2" charset="2"/>
              <a:buChar char="Ø"/>
            </a:pPr>
            <a:r>
              <a:rPr lang="en-US" sz="2400" dirty="0">
                <a:solidFill>
                  <a:schemeClr val="tx1"/>
                </a:solidFill>
              </a:rPr>
              <a:t>Frequency Sorting: </a:t>
            </a:r>
            <a:r>
              <a:rPr lang="en-US" sz="2400" cap="none" dirty="0">
                <a:solidFill>
                  <a:schemeClr val="tx1"/>
                </a:solidFill>
              </a:rPr>
              <a:t>The characters are sorted in descending order of their frequencies, and each character is assigned an initial codeword with an empty string.</a:t>
            </a:r>
          </a:p>
          <a:p>
            <a:pPr marL="342900" indent="-342900">
              <a:buFont typeface="Wingdings" panose="05000000000000000000" pitchFamily="2" charset="2"/>
              <a:buChar char="Ø"/>
            </a:pPr>
            <a:r>
              <a:rPr lang="en-US" sz="2400" dirty="0">
                <a:solidFill>
                  <a:schemeClr val="tx1"/>
                </a:solidFill>
              </a:rPr>
              <a:t>Partitioning: </a:t>
            </a:r>
            <a:r>
              <a:rPr lang="en-US" sz="2400" cap="none" dirty="0">
                <a:solidFill>
                  <a:schemeClr val="tx1"/>
                </a:solidFill>
              </a:rPr>
              <a:t>The code then recursively partitions the characters based on their frequencies, aiming to minimize the codeword length while maintaining unique codewords for each character. This is done by selecting a partition point that balances the frequencies on both sides.</a:t>
            </a:r>
            <a:endParaRPr lang="en-US" sz="2400" dirty="0">
              <a:solidFill>
                <a:schemeClr val="tx1"/>
              </a:solidFill>
            </a:endParaRPr>
          </a:p>
        </p:txBody>
      </p:sp>
    </p:spTree>
    <p:extLst>
      <p:ext uri="{BB962C8B-B14F-4D97-AF65-F5344CB8AC3E}">
        <p14:creationId xmlns:p14="http://schemas.microsoft.com/office/powerpoint/2010/main" val="299781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43733" y="265799"/>
            <a:ext cx="9247366" cy="1280160"/>
          </a:xfrm>
        </p:spPr>
        <p:txBody>
          <a:bodyPr>
            <a:normAutofit fontScale="90000"/>
          </a:bodyPr>
          <a:lstStyle/>
          <a:p>
            <a:pPr algn="ctr"/>
            <a:r>
              <a:rPr lang="en-IN" b="0" i="0" dirty="0">
                <a:solidFill>
                  <a:schemeClr val="bg1"/>
                </a:solidFill>
                <a:effectLst/>
                <a:latin typeface="Google Sans"/>
              </a:rPr>
              <a:t>Shannon–Fano coding</a:t>
            </a:r>
            <a:br>
              <a:rPr lang="en-IN" b="0" i="0" dirty="0">
                <a:solidFill>
                  <a:schemeClr val="bg1"/>
                </a:solidFill>
                <a:effectLst/>
                <a:latin typeface="Google Sans"/>
              </a:rPr>
            </a:br>
            <a:r>
              <a:rPr lang="en-US" sz="4800" b="0" i="0" u="none" strike="noStrike" baseline="0" dirty="0">
                <a:solidFill>
                  <a:schemeClr val="bg1"/>
                </a:solidFill>
                <a:latin typeface="T3Font_3"/>
              </a:rPr>
              <a:t> Using Python</a:t>
            </a:r>
            <a:endParaRPr lang="en-US" dirty="0">
              <a:solidFill>
                <a:schemeClr val="bg1"/>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675862" y="2205917"/>
            <a:ext cx="7983108" cy="4031688"/>
          </a:xfrm>
          <a:solidFill>
            <a:schemeClr val="bg1"/>
          </a:solidFill>
          <a:effectLst>
            <a:glow rad="228600">
              <a:schemeClr val="accent5">
                <a:satMod val="175000"/>
                <a:alpha val="40000"/>
              </a:schemeClr>
            </a:glow>
          </a:effectLst>
        </p:spPr>
        <p:txBody>
          <a:bodyPr>
            <a:normAutofit fontScale="92500"/>
          </a:bodyPr>
          <a:lstStyle/>
          <a:p>
            <a:pPr marL="342900" indent="-342900">
              <a:buFont typeface="Wingdings" panose="05000000000000000000" pitchFamily="2" charset="2"/>
              <a:buChar char="Ø"/>
            </a:pPr>
            <a:r>
              <a:rPr lang="en-US" sz="2400" dirty="0">
                <a:solidFill>
                  <a:schemeClr val="tx1"/>
                </a:solidFill>
              </a:rPr>
              <a:t>Average Length and Entropy Calculation: </a:t>
            </a:r>
            <a:r>
              <a:rPr lang="en-US" sz="2400" cap="none" dirty="0">
                <a:solidFill>
                  <a:schemeClr val="tx1"/>
                </a:solidFill>
              </a:rPr>
              <a:t>After partitioning, the program calculates the average length of the codewords and the entropy of the input text using the </a:t>
            </a:r>
            <a:r>
              <a:rPr lang="en-US" sz="2400" cap="none" dirty="0" err="1">
                <a:solidFill>
                  <a:schemeClr val="tx1"/>
                </a:solidFill>
              </a:rPr>
              <a:t>shannon-fano</a:t>
            </a:r>
            <a:r>
              <a:rPr lang="en-US" sz="2400" cap="none" dirty="0">
                <a:solidFill>
                  <a:schemeClr val="tx1"/>
                </a:solidFill>
              </a:rPr>
              <a:t> coding scheme.</a:t>
            </a:r>
          </a:p>
          <a:p>
            <a:pPr marL="342900" indent="-342900">
              <a:buFont typeface="Wingdings" panose="05000000000000000000" pitchFamily="2" charset="2"/>
              <a:buChar char="Ø"/>
            </a:pPr>
            <a:r>
              <a:rPr lang="en-US" sz="2400" dirty="0">
                <a:solidFill>
                  <a:schemeClr val="tx1"/>
                </a:solidFill>
              </a:rPr>
              <a:t>Display and Comparison: </a:t>
            </a:r>
            <a:r>
              <a:rPr lang="en-US" sz="2400" cap="none" dirty="0">
                <a:solidFill>
                  <a:schemeClr val="tx1"/>
                </a:solidFill>
              </a:rPr>
              <a:t>The program displays statistics such as symbol frequencies, codewords, average length, entropy, and compression percentage, and it compares the number of bits required for ASCII encoding with the number of bits required using </a:t>
            </a:r>
            <a:r>
              <a:rPr lang="en-US" sz="2400" cap="none" dirty="0" err="1">
                <a:solidFill>
                  <a:schemeClr val="tx1"/>
                </a:solidFill>
              </a:rPr>
              <a:t>shannon-fano</a:t>
            </a:r>
            <a:r>
              <a:rPr lang="en-US" sz="2400" cap="none" dirty="0">
                <a:solidFill>
                  <a:schemeClr val="tx1"/>
                </a:solidFill>
              </a:rPr>
              <a:t> coding, showing the potential compression achieved.</a:t>
            </a:r>
            <a:endParaRPr lang="en-US" sz="2400" dirty="0">
              <a:solidFill>
                <a:schemeClr val="tx1"/>
              </a:solidFill>
            </a:endParaRPr>
          </a:p>
        </p:txBody>
      </p:sp>
      <p:pic>
        <p:nvPicPr>
          <p:cNvPr id="6" name="Picture 5">
            <a:extLst>
              <a:ext uri="{FF2B5EF4-FFF2-40B4-BE49-F238E27FC236}">
                <a16:creationId xmlns:a16="http://schemas.microsoft.com/office/drawing/2014/main" id="{716936B5-D1D6-C693-1D56-D99A58888406}"/>
              </a:ext>
            </a:extLst>
          </p:cNvPr>
          <p:cNvPicPr>
            <a:picLocks noChangeAspect="1"/>
          </p:cNvPicPr>
          <p:nvPr/>
        </p:nvPicPr>
        <p:blipFill>
          <a:blip r:embed="rId3"/>
          <a:stretch>
            <a:fillRect/>
          </a:stretch>
        </p:blipFill>
        <p:spPr>
          <a:xfrm>
            <a:off x="9798712" y="390543"/>
            <a:ext cx="1838325" cy="61295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8129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1836751" y="381663"/>
            <a:ext cx="10129961" cy="759403"/>
          </a:xfrm>
        </p:spPr>
        <p:txBody>
          <a:bodyPr>
            <a:normAutofit fontScale="90000"/>
          </a:bodyPr>
          <a:lstStyle/>
          <a:p>
            <a:pPr algn="ctr"/>
            <a:r>
              <a:rPr lang="en-IN" b="0" i="0" dirty="0">
                <a:solidFill>
                  <a:schemeClr val="bg1"/>
                </a:solidFill>
                <a:effectLst/>
                <a:latin typeface="Google Sans"/>
              </a:rPr>
              <a:t>Shannon–Fano coding</a:t>
            </a:r>
            <a:r>
              <a:rPr lang="en-IN" dirty="0">
                <a:solidFill>
                  <a:schemeClr val="bg1"/>
                </a:solidFill>
                <a:latin typeface="Google Sans"/>
              </a:rPr>
              <a:t> </a:t>
            </a:r>
            <a:r>
              <a:rPr lang="en-US" sz="4800" b="0" i="0" u="none" strike="noStrike" baseline="0" dirty="0">
                <a:solidFill>
                  <a:schemeClr val="bg1"/>
                </a:solidFill>
                <a:latin typeface="T3Font_3"/>
              </a:rPr>
              <a:t>Using Python</a:t>
            </a:r>
            <a:endParaRPr lang="en-US" dirty="0">
              <a:solidFill>
                <a:schemeClr val="bg1"/>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1836751" y="1431235"/>
            <a:ext cx="2759104" cy="540688"/>
          </a:xfrm>
        </p:spPr>
        <p:txBody>
          <a:bodyPr>
            <a:normAutofit/>
          </a:bodyPr>
          <a:lstStyle/>
          <a:p>
            <a:r>
              <a:rPr lang="en-US" b="1" dirty="0">
                <a:solidFill>
                  <a:schemeClr val="tx1"/>
                </a:solidFill>
                <a:effectLst>
                  <a:outerShdw blurRad="38100" dist="38100" dir="2700000" algn="tl">
                    <a:srgbClr val="000000">
                      <a:alpha val="43137"/>
                    </a:srgbClr>
                  </a:outerShdw>
                </a:effectLst>
                <a:highlight>
                  <a:srgbClr val="000000"/>
                </a:highlight>
              </a:rPr>
              <a:t>1. Taking Input File: </a:t>
            </a:r>
          </a:p>
          <a:p>
            <a:pPr algn="ctr"/>
            <a:endParaRPr lang="en-US" dirty="0">
              <a:solidFill>
                <a:schemeClr val="bg1"/>
              </a:solidFill>
              <a:highlight>
                <a:srgbClr val="000000"/>
              </a:highlight>
            </a:endParaRPr>
          </a:p>
        </p:txBody>
      </p:sp>
      <p:pic>
        <p:nvPicPr>
          <p:cNvPr id="6" name="Picture 5">
            <a:extLst>
              <a:ext uri="{FF2B5EF4-FFF2-40B4-BE49-F238E27FC236}">
                <a16:creationId xmlns:a16="http://schemas.microsoft.com/office/drawing/2014/main" id="{ECCAE315-34C6-BB2B-C1D8-A2754CB1AB13}"/>
              </a:ext>
            </a:extLst>
          </p:cNvPr>
          <p:cNvPicPr>
            <a:picLocks noChangeAspect="1"/>
          </p:cNvPicPr>
          <p:nvPr/>
        </p:nvPicPr>
        <p:blipFill>
          <a:blip r:embed="rId3"/>
          <a:stretch>
            <a:fillRect/>
          </a:stretch>
        </p:blipFill>
        <p:spPr>
          <a:xfrm>
            <a:off x="2075288" y="2204584"/>
            <a:ext cx="9470005" cy="1507877"/>
          </a:xfrm>
          <a:prstGeom prst="rect">
            <a:avLst/>
          </a:prstGeom>
          <a:ln w="2286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F38E98A5-1844-A256-C2E6-89FE5CFF8005}"/>
              </a:ext>
            </a:extLst>
          </p:cNvPr>
          <p:cNvSpPr txBox="1"/>
          <p:nvPr/>
        </p:nvSpPr>
        <p:spPr>
          <a:xfrm>
            <a:off x="1836751" y="3939745"/>
            <a:ext cx="4198289" cy="435184"/>
          </a:xfrm>
          <a:prstGeom prst="rect">
            <a:avLst/>
          </a:prstGeom>
          <a:noFill/>
        </p:spPr>
        <p:txBody>
          <a:bodyPr wrap="square">
            <a:spAutoFit/>
          </a:bodyPr>
          <a:lstStyle/>
          <a:p>
            <a:pPr marR="0" lvl="0" defTabSz="914400" rtl="0" eaLnBrk="1" fontAlgn="auto" latinLnBrk="0" hangingPunct="1">
              <a:lnSpc>
                <a:spcPct val="120000"/>
              </a:lnSpc>
              <a:spcBef>
                <a:spcPts val="1000"/>
              </a:spcBef>
              <a:spcAft>
                <a:spcPts val="0"/>
              </a:spcAft>
              <a:buClrTx/>
              <a:buSzPct val="125000"/>
              <a:tabLst/>
              <a:defRPr/>
            </a:pPr>
            <a:r>
              <a:rPr kumimoji="0" lang="en-US" sz="2000" b="1" i="0" u="none" strike="noStrike" kern="1200" cap="all" spc="0" normalizeH="0" baseline="0" noProof="0" dirty="0">
                <a:ln>
                  <a:noFill/>
                </a:ln>
                <a:effectLst>
                  <a:outerShdw blurRad="38100" dist="38100" dir="2700000" algn="tl">
                    <a:srgbClr val="000000">
                      <a:alpha val="43137"/>
                    </a:srgbClr>
                  </a:outerShdw>
                </a:effectLst>
                <a:highlight>
                  <a:srgbClr val="000000"/>
                </a:highlight>
                <a:uLnTx/>
                <a:uFillTx/>
                <a:latin typeface="Tw Cen MT" panose="020B0602020104020603"/>
                <a:ea typeface="+mn-ea"/>
                <a:cs typeface="+mn-cs"/>
              </a:rPr>
              <a:t>2. </a:t>
            </a:r>
            <a:r>
              <a:rPr lang="en-US" sz="2000" b="1" cap="all" dirty="0">
                <a:effectLst>
                  <a:outerShdw blurRad="38100" dist="38100" dir="2700000" algn="tl">
                    <a:srgbClr val="000000">
                      <a:alpha val="43137"/>
                    </a:srgbClr>
                  </a:outerShdw>
                </a:effectLst>
                <a:highlight>
                  <a:srgbClr val="000000"/>
                </a:highlight>
                <a:latin typeface="Tw Cen MT" panose="020B0602020104020603"/>
              </a:rPr>
              <a:t>Runnin</a:t>
            </a:r>
            <a:r>
              <a:rPr kumimoji="0" lang="en-US" sz="2000" b="1" i="0" u="none" strike="noStrike" kern="1200" cap="all" spc="0" normalizeH="0" baseline="0" noProof="0" dirty="0">
                <a:ln>
                  <a:noFill/>
                </a:ln>
                <a:effectLst>
                  <a:outerShdw blurRad="38100" dist="38100" dir="2700000" algn="tl">
                    <a:srgbClr val="000000">
                      <a:alpha val="43137"/>
                    </a:srgbClr>
                  </a:outerShdw>
                </a:effectLst>
                <a:highlight>
                  <a:srgbClr val="000000"/>
                </a:highlight>
                <a:uLnTx/>
                <a:uFillTx/>
                <a:latin typeface="Tw Cen MT" panose="020B0602020104020603"/>
                <a:ea typeface="+mn-ea"/>
                <a:cs typeface="+mn-cs"/>
              </a:rPr>
              <a:t>g the PrograMme</a:t>
            </a:r>
            <a:r>
              <a:rPr kumimoji="0" lang="en-US" sz="2000" b="1" i="0" u="none" strike="noStrike" kern="1200" cap="all" spc="0" normalizeH="0" baseline="0" noProof="0" dirty="0">
                <a:ln>
                  <a:noFill/>
                </a:ln>
                <a:effectLst>
                  <a:outerShdw blurRad="38100" dist="38100" dir="2700000" algn="tl">
                    <a:srgbClr val="000000">
                      <a:alpha val="43137"/>
                    </a:srgbClr>
                  </a:outerShdw>
                </a:effectLst>
                <a:highlight>
                  <a:srgbClr val="000000"/>
                </a:highlight>
                <a:uLnTx/>
                <a:uFillTx/>
                <a:latin typeface="Tw Cen MT" panose="020B0602020104020603"/>
              </a:rPr>
              <a:t>:</a:t>
            </a:r>
            <a:endParaRPr lang="en-US" b="1" dirty="0">
              <a:effectLst>
                <a:outerShdw blurRad="38100" dist="38100" dir="2700000" algn="tl">
                  <a:srgbClr val="000000">
                    <a:alpha val="43137"/>
                  </a:srgbClr>
                </a:outerShdw>
              </a:effectLst>
              <a:highlight>
                <a:srgbClr val="000000"/>
              </a:highlight>
            </a:endParaRPr>
          </a:p>
        </p:txBody>
      </p:sp>
      <p:pic>
        <p:nvPicPr>
          <p:cNvPr id="12" name="Picture 11">
            <a:extLst>
              <a:ext uri="{FF2B5EF4-FFF2-40B4-BE49-F238E27FC236}">
                <a16:creationId xmlns:a16="http://schemas.microsoft.com/office/drawing/2014/main" id="{CDBFAB5E-D0E3-A6D0-8C21-2C1554D05231}"/>
              </a:ext>
            </a:extLst>
          </p:cNvPr>
          <p:cNvPicPr>
            <a:picLocks noChangeAspect="1"/>
          </p:cNvPicPr>
          <p:nvPr/>
        </p:nvPicPr>
        <p:blipFill>
          <a:blip r:embed="rId4"/>
          <a:stretch>
            <a:fillRect/>
          </a:stretch>
        </p:blipFill>
        <p:spPr>
          <a:xfrm>
            <a:off x="2075289" y="4624066"/>
            <a:ext cx="9791983" cy="17270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31241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083242" y="162948"/>
            <a:ext cx="9883470" cy="759403"/>
          </a:xfrm>
        </p:spPr>
        <p:txBody>
          <a:bodyPr>
            <a:normAutofit fontScale="90000"/>
          </a:bodyPr>
          <a:lstStyle/>
          <a:p>
            <a:pPr algn="ctr"/>
            <a:r>
              <a:rPr lang="en-IN" b="0" i="0" dirty="0">
                <a:solidFill>
                  <a:schemeClr val="bg1"/>
                </a:solidFill>
                <a:effectLst/>
                <a:latin typeface="Google Sans"/>
              </a:rPr>
              <a:t>Shannon–Fano coding</a:t>
            </a:r>
            <a:r>
              <a:rPr lang="en-IN" dirty="0">
                <a:solidFill>
                  <a:schemeClr val="bg1"/>
                </a:solidFill>
                <a:latin typeface="Google Sans"/>
              </a:rPr>
              <a:t> </a:t>
            </a:r>
            <a:r>
              <a:rPr lang="en-US" sz="4800" b="0" i="0" u="none" strike="noStrike" baseline="0" dirty="0">
                <a:solidFill>
                  <a:schemeClr val="bg1"/>
                </a:solidFill>
                <a:latin typeface="T3Font_3"/>
              </a:rPr>
              <a:t>Using Python</a:t>
            </a:r>
            <a:endParaRPr lang="en-US" dirty="0">
              <a:solidFill>
                <a:schemeClr val="bg1"/>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1836751" y="1431235"/>
            <a:ext cx="1868557" cy="540688"/>
          </a:xfrm>
        </p:spPr>
        <p:txBody>
          <a:bodyPr>
            <a:normAutofit/>
          </a:bodyPr>
          <a:lstStyle/>
          <a:p>
            <a:r>
              <a:rPr lang="en-US" b="1" dirty="0">
                <a:solidFill>
                  <a:schemeClr val="tx1"/>
                </a:solidFill>
                <a:effectLst>
                  <a:outerShdw blurRad="38100" dist="38100" dir="2700000" algn="tl">
                    <a:srgbClr val="000000">
                      <a:alpha val="43137"/>
                    </a:srgbClr>
                  </a:outerShdw>
                </a:effectLst>
                <a:highlight>
                  <a:srgbClr val="000000"/>
                </a:highlight>
              </a:rPr>
              <a:t>3. Table: </a:t>
            </a:r>
          </a:p>
          <a:p>
            <a:pPr algn="ctr"/>
            <a:endParaRPr lang="en-US" dirty="0">
              <a:solidFill>
                <a:schemeClr val="bg1"/>
              </a:solidFill>
              <a:highlight>
                <a:srgbClr val="000000"/>
              </a:highlight>
            </a:endParaRPr>
          </a:p>
        </p:txBody>
      </p:sp>
      <p:pic>
        <p:nvPicPr>
          <p:cNvPr id="7" name="Picture 6">
            <a:extLst>
              <a:ext uri="{FF2B5EF4-FFF2-40B4-BE49-F238E27FC236}">
                <a16:creationId xmlns:a16="http://schemas.microsoft.com/office/drawing/2014/main" id="{C76B278C-8FF5-1D37-474C-F9771DCE782F}"/>
              </a:ext>
            </a:extLst>
          </p:cNvPr>
          <p:cNvPicPr>
            <a:picLocks noChangeAspect="1"/>
          </p:cNvPicPr>
          <p:nvPr/>
        </p:nvPicPr>
        <p:blipFill>
          <a:blip r:embed="rId3"/>
          <a:stretch>
            <a:fillRect/>
          </a:stretch>
        </p:blipFill>
        <p:spPr>
          <a:xfrm>
            <a:off x="4003843" y="1431235"/>
            <a:ext cx="7127983" cy="515164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4304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15904"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083242" y="162948"/>
            <a:ext cx="9883470" cy="759403"/>
          </a:xfrm>
        </p:spPr>
        <p:txBody>
          <a:bodyPr>
            <a:normAutofit fontScale="90000"/>
          </a:bodyPr>
          <a:lstStyle/>
          <a:p>
            <a:pPr algn="ctr"/>
            <a:r>
              <a:rPr lang="en-IN" b="0" i="0" dirty="0">
                <a:solidFill>
                  <a:schemeClr val="bg1"/>
                </a:solidFill>
                <a:effectLst/>
                <a:latin typeface="Google Sans"/>
              </a:rPr>
              <a:t>Shannon–Fano coding</a:t>
            </a:r>
            <a:r>
              <a:rPr lang="en-IN" dirty="0">
                <a:solidFill>
                  <a:schemeClr val="bg1"/>
                </a:solidFill>
                <a:latin typeface="Google Sans"/>
              </a:rPr>
              <a:t> </a:t>
            </a:r>
            <a:r>
              <a:rPr lang="en-US" sz="4800" b="0" i="0" u="none" strike="noStrike" baseline="0" dirty="0">
                <a:solidFill>
                  <a:schemeClr val="bg1"/>
                </a:solidFill>
                <a:latin typeface="T3Font_3"/>
              </a:rPr>
              <a:t>Using Python</a:t>
            </a:r>
            <a:endParaRPr lang="en-US" dirty="0">
              <a:solidFill>
                <a:schemeClr val="bg1"/>
              </a:solidFill>
            </a:endParaRP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1905548" y="1630017"/>
            <a:ext cx="1868557" cy="540688"/>
          </a:xfrm>
        </p:spPr>
        <p:txBody>
          <a:bodyPr>
            <a:normAutofit/>
          </a:bodyPr>
          <a:lstStyle/>
          <a:p>
            <a:r>
              <a:rPr lang="en-US" b="1" dirty="0">
                <a:solidFill>
                  <a:schemeClr val="tx1"/>
                </a:solidFill>
                <a:effectLst>
                  <a:outerShdw blurRad="38100" dist="38100" dir="2700000" algn="tl">
                    <a:srgbClr val="000000">
                      <a:alpha val="43137"/>
                    </a:srgbClr>
                  </a:outerShdw>
                </a:effectLst>
                <a:highlight>
                  <a:srgbClr val="000000"/>
                </a:highlight>
              </a:rPr>
              <a:t>4. Result: </a:t>
            </a:r>
          </a:p>
          <a:p>
            <a:pPr algn="ctr"/>
            <a:endParaRPr lang="en-US" dirty="0">
              <a:solidFill>
                <a:schemeClr val="bg1"/>
              </a:solidFill>
              <a:highlight>
                <a:srgbClr val="000000"/>
              </a:highlight>
            </a:endParaRPr>
          </a:p>
        </p:txBody>
      </p:sp>
      <p:pic>
        <p:nvPicPr>
          <p:cNvPr id="6" name="Picture 5">
            <a:extLst>
              <a:ext uri="{FF2B5EF4-FFF2-40B4-BE49-F238E27FC236}">
                <a16:creationId xmlns:a16="http://schemas.microsoft.com/office/drawing/2014/main" id="{D7955252-F5AE-26EF-FBDD-0F12AEDDEAE5}"/>
              </a:ext>
            </a:extLst>
          </p:cNvPr>
          <p:cNvPicPr>
            <a:picLocks noChangeAspect="1"/>
          </p:cNvPicPr>
          <p:nvPr/>
        </p:nvPicPr>
        <p:blipFill>
          <a:blip r:embed="rId3"/>
          <a:stretch>
            <a:fillRect/>
          </a:stretch>
        </p:blipFill>
        <p:spPr>
          <a:xfrm>
            <a:off x="4918130" y="1630017"/>
            <a:ext cx="6126232" cy="453286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04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909453" y="2780968"/>
            <a:ext cx="6369478" cy="1296063"/>
          </a:xfrm>
        </p:spPr>
        <p:txBody>
          <a:bodyPr>
            <a:normAutofit/>
          </a:bodyPr>
          <a:lstStyle/>
          <a:p>
            <a:pPr algn="ctr"/>
            <a:r>
              <a:rPr lang="en-US" sz="8000" dirty="0">
                <a:highlight>
                  <a:srgbClr val="000000"/>
                </a:highlight>
                <a:latin typeface="Algerian" panose="04020705040A02060702" pitchFamily="82" charset="0"/>
              </a:rPr>
              <a:t>THANK YOU! </a:t>
            </a:r>
          </a:p>
        </p:txBody>
      </p:sp>
    </p:spTree>
    <p:extLst>
      <p:ext uri="{BB962C8B-B14F-4D97-AF65-F5344CB8AC3E}">
        <p14:creationId xmlns:p14="http://schemas.microsoft.com/office/powerpoint/2010/main" val="88217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549</TotalTime>
  <Words>468</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Algerian</vt:lpstr>
      <vt:lpstr>Arial</vt:lpstr>
      <vt:lpstr>Calibri</vt:lpstr>
      <vt:lpstr>Google Sans</vt:lpstr>
      <vt:lpstr>Goudy Old Style</vt:lpstr>
      <vt:lpstr>Söhne</vt:lpstr>
      <vt:lpstr>T3Font_3</vt:lpstr>
      <vt:lpstr>T3Font_4</vt:lpstr>
      <vt:lpstr>Tw Cen MT</vt:lpstr>
      <vt:lpstr>Wingdings</vt:lpstr>
      <vt:lpstr>Circuit</vt:lpstr>
      <vt:lpstr>Shannon–Fano coding  Using Python</vt:lpstr>
      <vt:lpstr>ACKNOWLEDGMENT</vt:lpstr>
      <vt:lpstr>Introduction</vt:lpstr>
      <vt:lpstr>Shannon–Fano coding  Using Python</vt:lpstr>
      <vt:lpstr>Shannon–Fano coding  Using Python</vt:lpstr>
      <vt:lpstr>Shannon–Fano coding Using Python</vt:lpstr>
      <vt:lpstr>Shannon–Fano coding Using Python</vt:lpstr>
      <vt:lpstr>Shannon–Fano coding Using Python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Shannon–Fano coding  Using Python</dc:title>
  <dc:creator>Hritik Gupta</dc:creator>
  <cp:lastModifiedBy>Hritik Gupta</cp:lastModifiedBy>
  <cp:revision>4</cp:revision>
  <dcterms:created xsi:type="dcterms:W3CDTF">2023-11-06T15:25:41Z</dcterms:created>
  <dcterms:modified xsi:type="dcterms:W3CDTF">2023-11-07T18:14:42Z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